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9" r:id="rId3"/>
    <p:sldId id="531" r:id="rId4"/>
    <p:sldId id="637" r:id="rId5"/>
    <p:sldId id="641" r:id="rId6"/>
    <p:sldId id="644" r:id="rId7"/>
    <p:sldId id="668" r:id="rId8"/>
    <p:sldId id="665" r:id="rId9"/>
    <p:sldId id="666" r:id="rId10"/>
    <p:sldId id="667" r:id="rId11"/>
    <p:sldId id="669" r:id="rId12"/>
    <p:sldId id="670" r:id="rId13"/>
    <p:sldId id="671" r:id="rId14"/>
    <p:sldId id="673" r:id="rId15"/>
    <p:sldId id="664" r:id="rId16"/>
    <p:sldId id="684" r:id="rId17"/>
    <p:sldId id="681" r:id="rId18"/>
    <p:sldId id="682" r:id="rId19"/>
    <p:sldId id="683" r:id="rId20"/>
    <p:sldId id="672" r:id="rId21"/>
    <p:sldId id="674" r:id="rId22"/>
    <p:sldId id="675" r:id="rId23"/>
    <p:sldId id="678" r:id="rId24"/>
    <p:sldId id="676" r:id="rId25"/>
    <p:sldId id="679" r:id="rId26"/>
    <p:sldId id="677" r:id="rId27"/>
    <p:sldId id="680" r:id="rId28"/>
    <p:sldId id="43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enqiao" initials="w" lastIdx="0" clrIdx="0"/>
  <p:cmAuthor id="1" name="wenqiao@cmbc.com.cn" initials="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3"/>
    <a:srgbClr val="FF9300"/>
    <a:srgbClr val="21A3D0"/>
    <a:srgbClr val="147AF0"/>
    <a:srgbClr val="25C5FA"/>
    <a:srgbClr val="35CFFF"/>
    <a:srgbClr val="00AAD6"/>
    <a:srgbClr val="66EAF5"/>
    <a:srgbClr val="6BF4FF"/>
    <a:srgbClr val="2B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8" autoAdjust="0"/>
    <p:restoredTop sz="92800" autoAdjust="0"/>
  </p:normalViewPr>
  <p:slideViewPr>
    <p:cSldViewPr>
      <p:cViewPr>
        <p:scale>
          <a:sx n="88" d="100"/>
          <a:sy n="88" d="100"/>
        </p:scale>
        <p:origin x="1432" y="6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FBFE1-493C-4892-8869-2398CD1FBF51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97F4E-1D3F-4C53-B73A-C405736E8C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4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93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472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0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967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38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467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690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293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50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5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030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227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6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08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41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69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68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04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7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89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4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1872" y="1485191"/>
            <a:ext cx="8501681" cy="1470025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31871" y="2781064"/>
            <a:ext cx="8534400" cy="17526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defRPr>
            </a:lvl1pPr>
            <a:lvl2pPr marL="54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1131871" y="4588730"/>
            <a:ext cx="2843520" cy="36428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16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2019/4/12</a:t>
            </a:fld>
            <a:endParaRPr lang="zh-CN" altLang="en-US" dirty="0"/>
          </a:p>
        </p:txBody>
      </p:sp>
      <p:pic>
        <p:nvPicPr>
          <p:cNvPr id="1026" name="Picture 2" descr="C:\Users\wangshuai\Desktop\PPT模板_16x9版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452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680" cy="686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71165" y="1096430"/>
            <a:ext cx="10363200" cy="1470025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algn="l">
              <a:defRPr sz="3200" b="1">
                <a:solidFill>
                  <a:srgbClr val="0070C0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71166" y="2571744"/>
            <a:ext cx="9801873" cy="2332571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457189" indent="-457189" algn="l">
              <a:lnSpc>
                <a:spcPct val="150000"/>
              </a:lnSpc>
              <a:buClr>
                <a:srgbClr val="006DBB"/>
              </a:buClr>
              <a:buFont typeface="+mj-lt"/>
              <a:buAutoNum type="arabicPeriod"/>
              <a:defRPr sz="2100">
                <a:solidFill>
                  <a:srgbClr val="0070C0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</a:defRPr>
            </a:lvl1pPr>
            <a:lvl2pPr marL="54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906027" y="6193178"/>
            <a:ext cx="2095515" cy="328295"/>
          </a:xfrm>
          <a:prstGeom prst="rect">
            <a:avLst/>
          </a:prstGeom>
          <a:solidFill>
            <a:schemeClr val="bg1"/>
          </a:solidFill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300" b="1" dirty="0" smtClean="0">
                <a:solidFill>
                  <a:srgbClr val="006DBB"/>
                </a:solidFill>
                <a:latin typeface="Gill Sans MT" pitchFamily="34" charset="0"/>
              </a:rPr>
              <a:t>www.cmbc.com.cn</a:t>
            </a:r>
            <a:endParaRPr lang="zh-CN" altLang="en-US" sz="1300" b="1" dirty="0">
              <a:solidFill>
                <a:srgbClr val="006DBB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6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80" y="0"/>
            <a:ext cx="12199680" cy="686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71166" y="1142984"/>
            <a:ext cx="1963775" cy="1443699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algn="l">
              <a:defRPr sz="10700" b="0">
                <a:solidFill>
                  <a:schemeClr val="bg1"/>
                </a:solidFill>
                <a:latin typeface="Gill Sans MT" pitchFamily="34" charset="0"/>
                <a:ea typeface="方正兰亭黑简体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43230" y="2109139"/>
            <a:ext cx="7913676" cy="653107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0" indent="0" algn="l">
              <a:buNone/>
              <a:defRPr sz="2700" b="1">
                <a:solidFill>
                  <a:schemeClr val="bg1"/>
                </a:solidFill>
                <a:latin typeface="方正兰亭纤黑简体" pitchFamily="2" charset="-122"/>
                <a:ea typeface="方正兰亭纤黑简体" pitchFamily="2" charset="-122"/>
              </a:defRPr>
            </a:lvl1pPr>
            <a:lvl2pPr marL="54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9212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22240" y="6172632"/>
            <a:ext cx="11061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6712" y="5429264"/>
            <a:ext cx="10915957" cy="522808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0" indent="0" algn="l" defTabSz="1088382" rtl="0" eaLnBrk="1" latinLnBrk="0" hangingPunct="1">
              <a:lnSpc>
                <a:spcPts val="2268"/>
              </a:lnSpc>
              <a:buNone/>
              <a:defRPr lang="en-US" altLang="zh-CN" sz="1700" b="0" kern="1200" dirty="0" smtClean="0">
                <a:solidFill>
                  <a:srgbClr val="006DBB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</a:defRPr>
            </a:lvl1pPr>
            <a:lvl2pPr marL="54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单击此处编辑正文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6614402" y="902047"/>
            <a:ext cx="3888027" cy="45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28" tIns="49364" rIns="98728" bIns="49364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96813" y="59730"/>
            <a:ext cx="3888027" cy="45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28" tIns="49364" rIns="98728" bIns="49364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/>
          </p:nvPr>
        </p:nvSpPr>
        <p:spPr>
          <a:xfrm>
            <a:off x="666712" y="666732"/>
            <a:ext cx="6858048" cy="952507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algn="l">
              <a:defRPr sz="3200" b="1">
                <a:solidFill>
                  <a:srgbClr val="0070C0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737921" y="6191270"/>
            <a:ext cx="2845440" cy="36428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55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66713" y="1619251"/>
            <a:ext cx="10858539" cy="4191000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buClr>
                <a:srgbClr val="006DBB"/>
              </a:buClr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1pPr>
            <a:lvl2pPr>
              <a:buClr>
                <a:srgbClr val="006DBB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2pPr>
            <a:lvl3pPr>
              <a:buClr>
                <a:srgbClr val="006DBB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3pPr>
            <a:lvl4pPr>
              <a:buClr>
                <a:srgbClr val="006DBB"/>
              </a:buClr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4pPr>
            <a:lvl5pPr>
              <a:buClr>
                <a:srgbClr val="006DBB"/>
              </a:buCl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666712" y="666732"/>
            <a:ext cx="6858048" cy="952507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algn="l">
              <a:defRPr sz="3200" b="1">
                <a:solidFill>
                  <a:srgbClr val="0070C0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28800" y="1485191"/>
            <a:ext cx="5886461" cy="1101492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algn="l">
              <a:defRPr sz="53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026" name="Picture 2" descr="C:\Users\wangshuai\Desktop\PPT模板_16x9版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582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921" y="6191270"/>
            <a:ext cx="2845440" cy="364281"/>
          </a:xfrm>
          <a:prstGeom prst="rect">
            <a:avLst/>
          </a:prstGeom>
        </p:spPr>
        <p:txBody>
          <a:bodyPr vert="horz" lIns="108837" tIns="54420" rIns="108837" bIns="54420" rtlCol="0" anchor="ctr"/>
          <a:lstStyle>
            <a:lvl1pPr algn="r" defTabSz="1088382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rgbClr val="006DBB"/>
                </a:solidFill>
                <a:latin typeface="Gill Sans MT" pitchFamily="34" charset="0"/>
                <a:ea typeface="+mn-ea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22240" y="6172632"/>
            <a:ext cx="11061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ctr" defTabSz="1086697" rtl="0" eaLnBrk="1" fontAlgn="base" hangingPunct="1">
        <a:spcBef>
          <a:spcPct val="0"/>
        </a:spcBef>
        <a:spcAft>
          <a:spcPct val="0"/>
        </a:spcAft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93642"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87283"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480926"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974567"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07940" indent="-407940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82729" indent="-339378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59230" indent="-270817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292" indent="-270817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7640" indent="-270817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049" indent="-272096" algn="l" defTabSz="10883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238" indent="-272096" algn="l" defTabSz="10883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430" indent="-272096" algn="l" defTabSz="10883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620" indent="-272096" algn="l" defTabSz="10883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0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82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73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63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53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144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334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524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topz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666844" y="1285860"/>
            <a:ext cx="82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方正兰亭黑简体"/>
                <a:ea typeface="方正兰亭黑简体"/>
                <a:cs typeface="文鼎霹靂體" panose="02010609010101010101" pitchFamily="49" charset="-120"/>
              </a:rPr>
              <a:t>The</a:t>
            </a:r>
            <a:r>
              <a:rPr lang="zh-CN" altLang="en-US" sz="4000" dirty="0" smtClean="0">
                <a:solidFill>
                  <a:schemeClr val="bg1"/>
                </a:solidFill>
                <a:latin typeface="方正兰亭黑简体"/>
                <a:ea typeface="方正兰亭黑简体"/>
                <a:cs typeface="文鼎霹靂體" panose="02010609010101010101" pitchFamily="49" charset="-120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方正兰亭黑简体"/>
                <a:ea typeface="方正兰亭黑简体"/>
                <a:cs typeface="文鼎霹靂體" panose="02010609010101010101" pitchFamily="49" charset="-120"/>
              </a:rPr>
              <a:t>Sidecar</a:t>
            </a:r>
            <a:r>
              <a:rPr lang="zh-CN" altLang="en-US" sz="4000" dirty="0" smtClean="0">
                <a:solidFill>
                  <a:schemeClr val="bg1"/>
                </a:solidFill>
                <a:latin typeface="方正兰亭黑简体"/>
                <a:ea typeface="方正兰亭黑简体"/>
                <a:cs typeface="文鼎霹靂體" panose="02010609010101010101" pitchFamily="49" charset="-120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方正兰亭黑简体"/>
                <a:ea typeface="方正兰亭黑简体"/>
                <a:cs typeface="文鼎霹靂體" panose="02010609010101010101" pitchFamily="49" charset="-120"/>
              </a:rPr>
              <a:t>Pattern</a:t>
            </a:r>
            <a:r>
              <a:rPr lang="zh-CN" altLang="en-US" sz="4000" dirty="0" smtClean="0">
                <a:solidFill>
                  <a:schemeClr val="bg1"/>
                </a:solidFill>
                <a:latin typeface="方正兰亭黑简体"/>
                <a:ea typeface="方正兰亭黑简体"/>
                <a:cs typeface="文鼎霹靂體" panose="02010609010101010101" pitchFamily="49" charset="-120"/>
              </a:rPr>
              <a:t> </a:t>
            </a:r>
            <a:endParaRPr lang="en-US" altLang="zh-CN" sz="4000" dirty="0" smtClean="0">
              <a:solidFill>
                <a:schemeClr val="bg1"/>
              </a:solidFill>
              <a:latin typeface="方正兰亭黑简体"/>
              <a:ea typeface="方正兰亭黑简体"/>
              <a:cs typeface="文鼎霹靂體" panose="02010609010101010101" pitchFamily="49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60922" y="3256727"/>
            <a:ext cx="663706" cy="67233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黑简体"/>
              <a:ea typeface="造字工房悦黑体验版常规体" pitchFamily="50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565" y="3341529"/>
            <a:ext cx="470420" cy="4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127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Example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Two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---</a:t>
            </a:r>
            <a:r>
              <a:rPr lang="en-US" altLang="zh-CN" sz="3200" b="1" dirty="0" err="1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DynamicConfiguration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with Sidecars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459356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 applications use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 for parameterizing the application; this may be a raw text file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something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structured like XML, JSON, or YAML. Many pre-existing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were written to assume that this file was present on the filesystem and read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their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there.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However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in a cloud-native environment it is often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quite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useful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use an API for updating configuration. This allows you to do a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configuration information via an API instead of manually logging in to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updating the configuration file using imperative commands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container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serving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container that is the configuration manager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two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containers are grouped together into a pod where they share a directory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between</a:t>
            </a:r>
            <a:r>
              <a:rPr lang="zh-CN" altLang="en-US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themselves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This shared directory is where the configuration file is maintained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3353" y="801283"/>
            <a:ext cx="2736303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Usage Scenarios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88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Example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Two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---</a:t>
            </a:r>
            <a:r>
              <a:rPr lang="en-US" altLang="zh-CN" sz="3200" b="1" dirty="0" err="1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DynamicConfiguration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with Sidecars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43086" y="7082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40" y="1141721"/>
            <a:ext cx="5943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Example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Three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965041"/>
            <a:ext cx="11017223" cy="563231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iving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readout of all of the different processes using resources in the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similar to the top command line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tool.</a:t>
            </a: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approach to providing this introspection is to require that each developer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 HTTP /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topz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interface that provides a readout of resource usage. To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this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easier, you might implement this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webhook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as a language-specific plugin that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developer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could simply link into their application. But even if done this way,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developer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would be forced to choose to link it in and your organization would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 forced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implement the interface for every language it wants to support. Unless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done with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extreme rigor, this approach is bound to lead to variations among languages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well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a lack of support for the functionality when using new languages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Instead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</a:t>
            </a:r>
            <a:r>
              <a:rPr lang="en-US" altLang="zh-CN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topz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functionality can be deployed as a sidecar container that shares the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process-id (PID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namespace with the application container. This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topz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container can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introspect all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running processes and provide a consistent user interface. Moreover, you can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the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orchestration system to automatically add this container to all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deployed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via the orchestration system to ensure that there is a consistent set of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tools available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all applications running in your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infrastructure.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263353" y="678748"/>
            <a:ext cx="2736303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Usage Scenarios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Example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Four---Building a Simple PaaS with Sidecars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965041"/>
            <a:ext cx="11017223" cy="355481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an example, imagine building a simple platform as a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(PaaS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built around the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workflow. Once you deploy this PaaS, simply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pushing new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up to a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repository results in that code being deployed to the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running servers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We’ll see how the sidecar pattern makes building this PaaS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remarkably straightforward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our simple PaaS application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the main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 is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dirty="0" err="1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server that implements a web server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dirty="0" err="1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server is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instrumented so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 it automatically reloads the server when new files are updated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This is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accomplished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the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nodemon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tool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sidecar container shares a filesystem with the main application container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runs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simple loop that synchronizes the filesystem with an existing </a:t>
            </a:r>
            <a:r>
              <a:rPr lang="en-US" altLang="zh-CN" dirty="0" err="1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263353" y="678748"/>
            <a:ext cx="2736303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Usage Scenarios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23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Example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Four---Building a Simple PaaS with Sidecars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2" y="908720"/>
            <a:ext cx="2641600" cy="2019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283" y="908720"/>
            <a:ext cx="7950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Hands On: Deploying the </a:t>
            </a:r>
            <a:r>
              <a:rPr lang="en-US" altLang="zh-CN" dirty="0" err="1"/>
              <a:t>topz</a:t>
            </a:r>
            <a:r>
              <a:rPr lang="en-US" altLang="zh-CN" dirty="0"/>
              <a:t> Container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43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Hands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On: Deploying the </a:t>
            </a:r>
            <a:r>
              <a:rPr lang="en-US" altLang="zh-CN" sz="3200" b="1" dirty="0" err="1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topz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Container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528606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eploy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other container to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 as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application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container:</a:t>
            </a: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3353" y="801283"/>
            <a:ext cx="1800199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Step One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61152"/>
            <a:ext cx="9793088" cy="451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Hands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On: Deploying the </a:t>
            </a:r>
            <a:r>
              <a:rPr lang="en-US" altLang="zh-CN" sz="3200" b="1" dirty="0" err="1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topz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Container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528606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eploy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 other container to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 as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application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container:</a:t>
            </a:r>
          </a:p>
          <a:p>
            <a:pPr indent="720000">
              <a:lnSpc>
                <a:spcPct val="125000"/>
              </a:lnSpc>
            </a:pPr>
            <a:r>
              <a:rPr lang="en-US" altLang="zh-CN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 --name my-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-d </a:t>
            </a:r>
            <a:r>
              <a:rPr lang="en-US" altLang="zh-CN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is-I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74ab3718fa7b413271698b49e8f3f825e8d85ed7b8ed79bb231385f2bdb5f8b6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3353" y="801283"/>
            <a:ext cx="1800199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Step One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85" y="2642840"/>
            <a:ext cx="9626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Hands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On: Deploying the </a:t>
            </a:r>
            <a:r>
              <a:rPr lang="en-US" altLang="zh-CN" sz="3200" b="1" dirty="0" err="1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topz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Container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493981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run --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container:my-redis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\</a:t>
            </a: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 8080:8080 \</a:t>
            </a:r>
          </a:p>
          <a:p>
            <a:pPr indent="720000">
              <a:lnSpc>
                <a:spcPct val="125000"/>
              </a:lnSpc>
            </a:pP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brendanburns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/topz:db0fa58 \</a:t>
            </a: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/server --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=0.0.0.0:8080</a:t>
            </a: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3353" y="801283"/>
            <a:ext cx="1800199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Step Two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02" y="2936119"/>
            <a:ext cx="9182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Hands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On: Deploying the </a:t>
            </a:r>
            <a:r>
              <a:rPr lang="en-US" altLang="zh-CN" sz="3200" b="1" dirty="0" err="1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topz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Container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493981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://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localhost:8080/topz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3353" y="801283"/>
            <a:ext cx="2232247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Step Three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148" y="2132856"/>
            <a:ext cx="6261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8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171165" y="1096430"/>
            <a:ext cx="5716923" cy="1470025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1171166" y="2571744"/>
            <a:ext cx="7301097" cy="233257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sidecar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Examples</a:t>
            </a:r>
          </a:p>
          <a:p>
            <a:r>
              <a:rPr lang="en-US" altLang="zh-CN" dirty="0"/>
              <a:t>Hands On: Deploying the </a:t>
            </a:r>
            <a:r>
              <a:rPr lang="en-US" altLang="zh-CN" dirty="0" err="1"/>
              <a:t>topz</a:t>
            </a:r>
            <a:r>
              <a:rPr lang="en-US" altLang="zh-CN" dirty="0"/>
              <a:t> Container</a:t>
            </a:r>
            <a:endParaRPr lang="en-US" altLang="zh-CN" dirty="0" smtClean="0"/>
          </a:p>
          <a:p>
            <a:r>
              <a:rPr lang="en-US" altLang="zh-CN" dirty="0" smtClean="0"/>
              <a:t>Designing </a:t>
            </a:r>
            <a:r>
              <a:rPr lang="en-US" altLang="zh-CN" dirty="0"/>
              <a:t>Sidecars for Modularity and Reusability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316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Designing Sidecars for Modularity and Reusability</a:t>
            </a:r>
          </a:p>
        </p:txBody>
      </p:sp>
    </p:spTree>
    <p:extLst>
      <p:ext uri="{BB962C8B-B14F-4D97-AF65-F5344CB8AC3E}">
        <p14:creationId xmlns:p14="http://schemas.microsoft.com/office/powerpoint/2010/main" val="5786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Designing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Sidecars for Modularity and Reusability</a:t>
            </a: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14773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Parameterizing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containers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Creating the API surface of your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Documenting the operation of your container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3353" y="801283"/>
            <a:ext cx="3240359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focus </a:t>
            </a:r>
            <a:r>
              <a:rPr kumimoji="1" lang="en-US" altLang="zh-CN" sz="2400" b="1">
                <a:latin typeface="Microsoft YaHei" charset="0"/>
                <a:ea typeface="Microsoft YaHei" charset="0"/>
                <a:cs typeface="Microsoft YaHei" charset="0"/>
              </a:rPr>
              <a:t>on </a:t>
            </a:r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three </a:t>
            </a:r>
            <a:r>
              <a:rPr kumimoji="1"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area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Designing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Sidecars for Modularity and Reusability</a:t>
            </a: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355481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do I mean when I say “parameterize”? Consider your container as a function in your program. How many parameters does it have? Each parameter represents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 input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 can customize a generic container to a specific situation. Consider,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example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the SSL add-on sidecar deployed previously. To be generally useful, it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likely needs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 least two parameters: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first is the name of the certificate being used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provide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SSL, and the other is the port of the “legacy” application server running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localhost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Without these parameters, it is hard to imagine this sidecar container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being usable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a broad array of applications.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 are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ways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which such parameters can be passed to your container: through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 the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 line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263353" y="801283"/>
            <a:ext cx="5184575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Parameterizing your containers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Designing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Sidecars for Modularity and Reusability</a:t>
            </a: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251607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elivering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values into the container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only part of the battle. The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 part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actually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 these variables inside the container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Typically, to do that, a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 script is used that loads the environment variables supplied with the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 container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either adjusts the configuration files or parameterizes the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underlying application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263353" y="801283"/>
            <a:ext cx="7632847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Parameterizing your containers---Example </a:t>
            </a:r>
            <a:r>
              <a:rPr kumimoji="1"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ne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008" y="1643489"/>
            <a:ext cx="4699000" cy="558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9417" y="4003325"/>
            <a:ext cx="11017223" cy="216982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might pass in the certificate path and port as environment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variables.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your container, you would use those variables to configure an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nginx.conf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file that points the web server to the correct file and proxy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location.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63353" y="3717032"/>
            <a:ext cx="7632847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Parameterizing your containers---Example Two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80" y="4420271"/>
            <a:ext cx="89408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Designing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Sidecars for Modularity and Reusability</a:t>
            </a: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493981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Given that you are parameterizing your containers, it is obvious that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containers are defining a “function” that is called whenever the container is executed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This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clearly a part of the API that is defined by your container, but there are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 parts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this API as well,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including calls that the container will make to other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services as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well as traditional HTTP or other APIs that the container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provides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lvl="2"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you think about defining modular, reusable containers,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is important to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realize that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aspects of how your container interacts with its world are part of the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defined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that reusable container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in the world of </a:t>
            </a:r>
            <a:r>
              <a:rPr lang="en-US" altLang="zh-CN" dirty="0" err="1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microservices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these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microcontainers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rely on APIs to ensure that there is a clean separation between the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application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 and the sidecar. Additionally the API exists to ensure that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consumers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sidecar will continue to work correctly as subsequent versions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released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Likewise, having a clean API for a sidecar enables the sidecar developer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move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quickly since they have a clear definition (and hopefully unit tests) for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services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they provide as a part of the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sidecar.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263353" y="801283"/>
            <a:ext cx="6768751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Creating the API surface of your container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54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Designing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Sidecars for Modularity and Reusability</a:t>
            </a: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297498"/>
            <a:ext cx="11017223" cy="493981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useful configuration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this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 might be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UPDATE_FREQUENCY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which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indicates how often the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 should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 synchronized with the filesystem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It is clear that if, at some later time,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name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parameter is changed to UPDATE_PERIOD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this change would be a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violation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the sidecar’s API and clearly would break it for some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users.</a:t>
            </a:r>
          </a:p>
          <a:p>
            <a:pPr marL="0" lvl="2"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Imagine, for example, that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UPDATE_FREQUENCY originally took a number in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seconds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Over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and with feedback from users, the sidecar developer determined that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specifying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seconds for large time values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(e.g., minutes)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 annoying users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changed the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to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accept strings (10 m, 5 s, etc.)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Because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old parameter values (e.g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., 10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for 10 seconds) won’t parse in this new scheme, this is a breaking API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change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Suppose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still that the developer anticipated this but made values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without units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 to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milliseconds where they had previously parsed to seconds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Even this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change, despite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leading to an error, is a breaking API change for the sidecar since it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 lead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significantly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frequent configuration checks and correspondingly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load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the cloud configuration server.</a:t>
            </a:r>
            <a:endParaRPr lang="en-US" altLang="zh-CN" dirty="0" smtClean="0">
              <a:solidFill>
                <a:srgbClr val="FF26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263353" y="801283"/>
            <a:ext cx="7272808" cy="9321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Creating the API surface of your </a:t>
            </a:r>
            <a:r>
              <a:rPr kumimoji="1" lang="en-US" altLang="zh-CN" sz="2400" b="1">
                <a:latin typeface="Microsoft YaHei" charset="0"/>
                <a:ea typeface="Microsoft YaHei" charset="0"/>
                <a:cs typeface="Microsoft YaHei" charset="0"/>
              </a:rPr>
              <a:t>container--- configuration management sidecar 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Designing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Sidecars for Modularity and Reusability</a:t>
            </a: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493981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here’s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final step to building modular, reusable containers: ensuring that people can use them in the first place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lvl="2"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every container image, the most obvious place to look for documentation is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Dockerfile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which the container was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built.</a:t>
            </a:r>
          </a:p>
          <a:p>
            <a:pPr marL="1200150" lvl="4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EXPOSE directive, which indicates the ports that the image listens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</a:p>
          <a:p>
            <a:pPr marL="914400" lvl="4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4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 directive to set default values for those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parameters</a:t>
            </a:r>
          </a:p>
          <a:p>
            <a:pPr marL="1200150" lvl="4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LABEL directive to add metadata for your image;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example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the maintainer’s email address, web page, and version of the image: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263353" y="801283"/>
            <a:ext cx="7416823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Documenting </a:t>
            </a:r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the operation of your container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52" y="3277695"/>
            <a:ext cx="5499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Designing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Sidecars for Modularity and Reusability</a:t>
            </a:r>
          </a:p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493981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4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 directive to set default values for those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parameters</a:t>
            </a:r>
          </a:p>
          <a:p>
            <a:pPr marL="914400" lvl="4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4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LABEL directive to add metadata for your image;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example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the maintainer’s email address, web page, and version of the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4">
              <a:lnSpc>
                <a:spcPct val="125000"/>
              </a:lnSpc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263353" y="801283"/>
            <a:ext cx="7416823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Documenting </a:t>
            </a:r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the operation of your container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52" y="1916832"/>
            <a:ext cx="9055100" cy="1752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248" y="4245496"/>
            <a:ext cx="838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9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sidecar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10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W</a:t>
            </a:r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hat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is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sidecar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pattern?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14773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sidecar pattern is a </a:t>
            </a:r>
            <a:r>
              <a:rPr lang="en-US" altLang="zh-CN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singlenode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pattern made up of two containers.</a:t>
            </a: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3353" y="801283"/>
            <a:ext cx="2664295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Sidecar</a:t>
            </a:r>
            <a:r>
              <a:rPr kumimoji="1"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Pattern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9416" y="4938936"/>
            <a:ext cx="11017223" cy="113107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role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sidecar is to augment and improve the application container, often without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container’s knowledge.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9416" y="3234025"/>
            <a:ext cx="11017223" cy="113107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core logic for the application. Without this container, the application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would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exist. 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263353" y="4673557"/>
            <a:ext cx="2952328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Sidecar</a:t>
            </a:r>
            <a:r>
              <a:rPr kumimoji="1"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Container</a:t>
            </a:r>
            <a:endParaRPr kumimoji="1" lang="en-US" altLang="zh-CN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63353" y="2933573"/>
            <a:ext cx="3672407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Application</a:t>
            </a:r>
            <a:r>
              <a:rPr kumimoji="1" lang="zh-CN" altLang="en-US" sz="2400" b="1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400" b="1" dirty="0" smtClean="0">
                <a:latin typeface="Microsoft YaHei" charset="0"/>
                <a:ea typeface="Microsoft YaHei" charset="0"/>
                <a:cs typeface="Microsoft YaHei" charset="0"/>
              </a:rPr>
              <a:t>Container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2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What</a:t>
            </a:r>
            <a:r>
              <a:rPr lang="zh-CN" altLang="en-US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is</a:t>
            </a:r>
            <a:r>
              <a:rPr lang="zh-CN" altLang="en-US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sidecar</a:t>
            </a:r>
            <a:r>
              <a:rPr lang="zh-CN" altLang="en-US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pattern?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9416" y="1157941"/>
            <a:ext cx="11017223" cy="493981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 container can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used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add functionality to a container that might otherwise be difficult to improve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Sidecar containers are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coscheduled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onto the same machine via an atomic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group, such as the pod API object in Kubernetes.</a:t>
            </a: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container and sidecar container share a number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including parts of the filesystem, hostname and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5000"/>
              </a:lnSpc>
            </a:pP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63352" y="908720"/>
            <a:ext cx="2160240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/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Relationship</a:t>
            </a:r>
            <a:endParaRPr kumimoji="1" lang="en-US" altLang="zh-CN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412" y="3717032"/>
            <a:ext cx="4965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7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143230" y="2109139"/>
            <a:ext cx="8497386" cy="653107"/>
          </a:xfrm>
        </p:spPr>
        <p:txBody>
          <a:bodyPr/>
          <a:lstStyle/>
          <a:p>
            <a:r>
              <a:rPr lang="en-US" altLang="zh-CN" dirty="0" smtClean="0"/>
              <a:t>Examples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6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216982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traffic into an existing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 synchronization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modularity and reuse of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components used as sidecars</a:t>
            </a:r>
          </a:p>
          <a:p>
            <a:pPr marL="1200150" lvl="2" indent="-285750">
              <a:lnSpc>
                <a:spcPct val="125000"/>
              </a:lnSpc>
              <a:buFont typeface="Wingdings" charset="2"/>
              <a:buChar char="l"/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adaptation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monitoring---It can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also be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used as a means to implement the complete logic for your application in a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simplified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modular manner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3353" y="801283"/>
            <a:ext cx="3888431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chemeClr val="lt1"/>
                </a:solidFill>
                <a:latin typeface="Microsoft YaHei" charset="0"/>
                <a:ea typeface="Microsoft YaHei" charset="0"/>
                <a:cs typeface="Microsoft YaHei" charset="0"/>
              </a:rPr>
              <a:t>Uses</a:t>
            </a:r>
            <a:r>
              <a:rPr kumimoji="1" lang="zh-CN" altLang="en-US" sz="2400" b="1" dirty="0" smtClean="0">
                <a:solidFill>
                  <a:schemeClr val="lt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400" b="1" dirty="0" smtClean="0">
                <a:solidFill>
                  <a:schemeClr val="lt1"/>
                </a:solidFill>
                <a:latin typeface="Microsoft YaHei" charset="0"/>
                <a:ea typeface="Microsoft YaHei" charset="0"/>
                <a:cs typeface="Microsoft YaHei" charset="0"/>
              </a:rPr>
              <a:t>of</a:t>
            </a:r>
            <a:r>
              <a:rPr kumimoji="1" lang="zh-CN" altLang="en-US" sz="2400" b="1" dirty="0" smtClean="0">
                <a:solidFill>
                  <a:schemeClr val="lt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400" b="1" dirty="0" smtClean="0">
                <a:solidFill>
                  <a:schemeClr val="lt1"/>
                </a:solidFill>
                <a:latin typeface="Microsoft YaHei" charset="0"/>
                <a:ea typeface="Microsoft YaHei" charset="0"/>
                <a:cs typeface="Microsoft YaHei" charset="0"/>
              </a:rPr>
              <a:t>Sidecar</a:t>
            </a:r>
            <a:r>
              <a:rPr kumimoji="1" lang="zh-CN" altLang="en-US" sz="2400" b="1" dirty="0" smtClean="0">
                <a:solidFill>
                  <a:schemeClr val="lt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400" b="1" dirty="0" smtClean="0">
                <a:solidFill>
                  <a:schemeClr val="lt1"/>
                </a:solidFill>
                <a:latin typeface="Microsoft YaHei" charset="0"/>
                <a:ea typeface="Microsoft YaHei" charset="0"/>
                <a:cs typeface="Microsoft YaHei" charset="0"/>
              </a:rPr>
              <a:t>Pattern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4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Example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One--- Adding HTTPS to a Legacy Service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417" y="1087576"/>
            <a:ext cx="11017223" cy="251607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Consider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for example, a legacy web service. Years ago, when it was built, internal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security was not as high a priority for the company, and thus, the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 services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requests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 unencrypted HTTP, not HTTPS. Due to recent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security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incidents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the company has mandated the use of HTTPS for all company websites .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compound the misery of the team sent to update this particular web service,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for this application was built with an old version of the company’s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which no longer functions. </a:t>
            </a:r>
            <a:endParaRPr lang="en-US" altLang="zh-CN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3353" y="801283"/>
            <a:ext cx="1406977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Before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9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>
            <a:spLocks/>
          </p:cNvSpPr>
          <p:nvPr/>
        </p:nvSpPr>
        <p:spPr>
          <a:xfrm>
            <a:off x="547352" y="72632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Example</a:t>
            </a:r>
            <a:r>
              <a:rPr lang="zh-CN" altLang="en-US" sz="3200" b="1" dirty="0" smtClean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One--- Adding HTTPS to a Legacy Service</a:t>
            </a:r>
            <a:endParaRPr lang="zh-CN" altLang="en-US" sz="32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70330" y="2114333"/>
            <a:ext cx="173218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9416" y="993148"/>
            <a:ext cx="11017223" cy="320857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indent="720000">
              <a:lnSpc>
                <a:spcPct val="125000"/>
              </a:lnSpc>
            </a:pP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25000"/>
              </a:lnSpc>
            </a:pP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legacy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is configured to serve exclusively on localhost (127.0.0.1), which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means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 services that share the local network with the server will be able to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service. Normally, this wouldn’t be a practical choice because it would mean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could access the web service. However, using the sidecar pattern, in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addition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legacy container, we will add an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sidecar container.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</a:t>
            </a:r>
            <a:r>
              <a:rPr lang="en-US" altLang="zh-CN" dirty="0" err="1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lives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the same network namespace as the legacy web application, so it can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</a:t>
            </a:r>
            <a:r>
              <a:rPr lang="zh-CN" altLang="en-US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dirty="0">
                <a:solidFill>
                  <a:srgbClr val="FF26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that is running on localhost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At the same time, this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service can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terminate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 traffic on the external IP address of the pod and proxy that traffic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legacy web 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application.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263353" y="692696"/>
            <a:ext cx="1406977" cy="5394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smtClean="0">
                <a:latin typeface="Microsoft YaHei" charset="0"/>
                <a:ea typeface="Microsoft YaHei" charset="0"/>
                <a:cs typeface="Microsoft YaHei" charset="0"/>
              </a:rPr>
              <a:t>After</a:t>
            </a:r>
            <a:endParaRPr kumimoji="1" lang="zh-CN" altLang="en-US" sz="2400" b="1" dirty="0">
              <a:solidFill>
                <a:schemeClr val="l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30" y="4437112"/>
            <a:ext cx="68961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民生PPT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PPT模板_16x9版（科技部）(1)</Template>
  <TotalTime>26197</TotalTime>
  <Words>2049</Words>
  <Application>Microsoft Macintosh PowerPoint</Application>
  <PresentationFormat>宽屏</PresentationFormat>
  <Paragraphs>212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Calibri</vt:lpstr>
      <vt:lpstr>Gill Sans MT</vt:lpstr>
      <vt:lpstr>Microsoft YaHei</vt:lpstr>
      <vt:lpstr>Wingdings</vt:lpstr>
      <vt:lpstr>方正兰亭黑简体</vt:lpstr>
      <vt:lpstr>方正兰亭纤黑简体</vt:lpstr>
      <vt:lpstr>宋体</vt:lpstr>
      <vt:lpstr>微软雅黑</vt:lpstr>
      <vt:lpstr>文鼎霹靂體</vt:lpstr>
      <vt:lpstr>造字工房悦黑体验版常规体</vt:lpstr>
      <vt:lpstr>Arial</vt:lpstr>
      <vt:lpstr>民生PPT模板</vt:lpstr>
      <vt:lpstr>PowerPoint 演示文稿</vt:lpstr>
      <vt:lpstr>目录</vt:lpstr>
      <vt:lpstr>01</vt:lpstr>
      <vt:lpstr>PowerPoint 演示文稿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PowerPoint 演示文稿</vt:lpstr>
      <vt:lpstr>PowerPoint 演示文稿</vt:lpstr>
      <vt:lpstr>PowerPoint 演示文稿</vt:lpstr>
      <vt:lpstr>04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Peter-冯</dc:creator>
  <cp:lastModifiedBy>杨 文波</cp:lastModifiedBy>
  <cp:revision>2525</cp:revision>
  <dcterms:created xsi:type="dcterms:W3CDTF">2013-10-08T09:05:39Z</dcterms:created>
  <dcterms:modified xsi:type="dcterms:W3CDTF">2019-04-12T01:54:49Z</dcterms:modified>
</cp:coreProperties>
</file>